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sldIdLst>
    <p:sldId id="394" r:id="rId2"/>
    <p:sldId id="389" r:id="rId3"/>
    <p:sldId id="375" r:id="rId4"/>
    <p:sldId id="378" r:id="rId5"/>
    <p:sldId id="349" r:id="rId6"/>
    <p:sldId id="340" r:id="rId7"/>
    <p:sldId id="312" r:id="rId8"/>
    <p:sldId id="390" r:id="rId9"/>
    <p:sldId id="379" r:id="rId10"/>
    <p:sldId id="395" r:id="rId11"/>
    <p:sldId id="33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41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06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5874" autoAdjust="0"/>
  </p:normalViewPr>
  <p:slideViewPr>
    <p:cSldViewPr snapToGrid="0" showGuides="1">
      <p:cViewPr varScale="1">
        <p:scale>
          <a:sx n="109" d="100"/>
          <a:sy n="109" d="100"/>
        </p:scale>
        <p:origin x="672" y="102"/>
      </p:cViewPr>
      <p:guideLst>
        <p:guide orient="horz" pos="2160"/>
        <p:guide pos="41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A226A3-8E81-4618-A6C6-81C4E382058F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FFE270-B215-4653-AA79-6A7F869849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87420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dirty="0">
                <a:solidFill>
                  <a:srgbClr val="10069F"/>
                </a:solidFill>
                <a:latin typeface="Montserrat" pitchFamily="2" charset="-52"/>
              </a:rPr>
              <a:t>Новизна: Предложена онтологическая модель распределённой сетевой системы, отличающейся двухуровневым представлением</a:t>
            </a:r>
            <a:r>
              <a:rPr lang="ru-RU" sz="1200" dirty="0">
                <a:solidFill>
                  <a:srgbClr val="10069F"/>
                </a:solidFill>
                <a:latin typeface="Montserrat" pitchFamily="2" charset="-52"/>
              </a:rPr>
              <a:t>: У1) иерархией классов гетерогенных компонент системы с реальными или виртуальными точками сбора данных и У2) </a:t>
            </a:r>
            <a:r>
              <a:rPr lang="ru-RU" sz="1200" dirty="0" err="1">
                <a:solidFill>
                  <a:srgbClr val="10069F"/>
                </a:solidFill>
                <a:latin typeface="Montserrat" pitchFamily="2" charset="-52"/>
              </a:rPr>
              <a:t>графовым</a:t>
            </a:r>
            <a:r>
              <a:rPr lang="ru-RU" sz="1200" dirty="0">
                <a:solidFill>
                  <a:srgbClr val="10069F"/>
                </a:solidFill>
                <a:latin typeface="Montserrat" pitchFamily="2" charset="-52"/>
              </a:rPr>
              <a:t> представлением, учитывающим распределенный характер систем и описывающим топологию объекта исследования.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dirty="0">
              <a:solidFill>
                <a:srgbClr val="10069F"/>
              </a:solidFill>
              <a:latin typeface="Montserrat" pitchFamily="2" charset="-52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10069F"/>
                </a:solidFill>
                <a:latin typeface="Montserrat" pitchFamily="2" charset="-52"/>
              </a:rPr>
              <a:t>Унификация описания объекта исследования и точек сбора данных.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1200" dirty="0">
              <a:solidFill>
                <a:srgbClr val="10069F"/>
              </a:solidFill>
              <a:latin typeface="Montserrat" pitchFamily="2" charset="-52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10069F"/>
                </a:solidFill>
                <a:latin typeface="Montserrat" pitchFamily="2" charset="-52"/>
              </a:rPr>
              <a:t>Модель данных для обеспечения информационного обмена в логике единой шины данных и модели подписки.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1200" dirty="0">
              <a:solidFill>
                <a:srgbClr val="10069F"/>
              </a:solidFill>
              <a:latin typeface="Montserrat" pitchFamily="2" charset="-52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10069F"/>
                </a:solidFill>
                <a:latin typeface="Montserrat" pitchFamily="2" charset="-52"/>
              </a:rPr>
              <a:t>Новый объект добавляется посредством расширения модели.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1200" dirty="0">
              <a:solidFill>
                <a:srgbClr val="10069F"/>
              </a:solidFill>
              <a:latin typeface="Montserrat" pitchFamily="2" charset="-52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10069F"/>
                </a:solidFill>
                <a:latin typeface="Montserrat" pitchFamily="2" charset="-52"/>
              </a:rPr>
              <a:t>Расширение описания за счет добавления виртуальных компонент с виртуальными точками сбора данных, в которых фактические значения заменяются расчетными.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1200" dirty="0">
              <a:solidFill>
                <a:srgbClr val="10069F"/>
              </a:solidFill>
              <a:latin typeface="Montserrat" pitchFamily="2" charset="-52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10069F"/>
                </a:solidFill>
                <a:latin typeface="Montserrat" pitchFamily="2" charset="-52"/>
              </a:rPr>
              <a:t>Требования к информационному обеспечению.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dirty="0">
              <a:solidFill>
                <a:srgbClr val="10069F"/>
              </a:solidFill>
              <a:latin typeface="Montserrat" pitchFamily="2" charset="-52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FFE270-B215-4653-AA79-6A7F86984930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67090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2BF9E7-ED12-C147-643C-D1FD744BD2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A764434-8D0A-A1C6-1734-D9DA684E29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3CF63D4-34D1-55B1-A04C-BFFD3008E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F0FF9-235B-4721-AF6C-6C6B87632531}" type="datetime1">
              <a:rPr lang="ru-RU" smtClean="0"/>
              <a:t>12.02.2024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FB29562-8124-D175-1FB7-B3CE0F85B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34852C1-FA5F-8EA9-946A-AB094F104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12E95-D7E8-44AE-BBB4-065444866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840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33B736-75E3-A8BE-212A-ABD0C418F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0B779EA-EE41-8D12-427B-2F6D9BA79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E238E63-3044-B384-A291-EBF95AB60D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3E5C5-DF2D-44BE-A2C4-6F484F008BC7}" type="datetime1">
              <a:rPr lang="ru-RU" smtClean="0"/>
              <a:t>12.02.2024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12B0634-6C7F-0332-7677-A841914FA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89F80EA-2577-4482-05DD-2927993CA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12E95-D7E8-44AE-BBB4-065444866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1632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0F40B8-B12F-8088-46F3-08D7355C55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BDF3B05-7924-9523-0216-1870083476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FF080E4-5BD0-10E1-ECD6-B313B67D72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D6B36-19DD-4C2E-AEDC-0739A31BE7EA}" type="datetime1">
              <a:rPr lang="ru-RU" smtClean="0"/>
              <a:t>12.02.2024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E4C11EE-1190-3C4B-CE29-D17B1DADE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54CE6F4-9803-C76B-F79D-6E97C8C04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12E95-D7E8-44AE-BBB4-065444866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2284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B0727E-DFF2-296E-761C-FAB52CDC0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D2EDC4-2359-72A9-A6A2-687B9301BB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0F767F2-5AA7-BA4D-9DB2-1A357B8D96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1E8BE95-6959-9AB3-39F7-D57F6C4D6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9D85B-9EC8-44C2-9C79-B1749BC69EB9}" type="datetime1">
              <a:rPr lang="ru-RU" smtClean="0"/>
              <a:t>12.02.2024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8947EBD-33A5-4681-B659-7DCD7D034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30AD32C-4CB6-3240-0729-2BC0F57F4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12E95-D7E8-44AE-BBB4-065444866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9142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778DF6-AB30-8199-EA5A-6A157A092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4B63398-2A94-EC32-8D2E-7E96F27964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A672087-6384-152A-9BC0-EFEB6E5E2E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AC06034-7C42-3215-345A-4730656A03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7E0443E-DFF5-B2F1-FE30-B2E0F46B2D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1292189-6CFA-0881-C2C6-BF7266026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D4AE2-2AE5-4142-9215-BA5538F13A0B}" type="datetime1">
              <a:rPr lang="ru-RU" smtClean="0"/>
              <a:t>12.02.2024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AC2C95E-3F09-D104-8CDD-A16526E37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13C9983-0493-DD77-DDB0-BC390101E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12E95-D7E8-44AE-BBB4-065444866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7804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91D6B9-46FD-F144-C30F-E990BA827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1C6C64A-0FEC-3FB2-DAD2-561F14B6F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F00F3-BA22-4B3F-B8D0-3F4BE4511003}" type="datetime1">
              <a:rPr lang="ru-RU" smtClean="0"/>
              <a:t>12.02.2024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3345CB0-88AC-E8F5-943C-AAC445DD1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B10DB65-5C4C-594B-9768-FB7B668DD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12E95-D7E8-44AE-BBB4-065444866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5786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F6C33DC-7350-22A4-760C-1F00FFC4E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F4A97-EFD7-4AF0-ADB7-2CC8C27D88CD}" type="datetime1">
              <a:rPr lang="ru-RU" smtClean="0"/>
              <a:t>12.02.2024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A4E542E-53E3-E1DA-D142-FE66A2085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2CB8DD3-1ABA-D3CF-6244-B614A3598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12E95-D7E8-44AE-BBB4-065444866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42242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658F4B-C51C-DECA-06E1-93B111519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323621E-F17D-36BF-0F67-BD3CC6E434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0A41B87-3263-132A-2FB6-AE00D675AF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9E1F367-C67D-A2BA-DE20-0DC04FDFC1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411EE-2E8A-4042-8FD8-5BA68CBEF783}" type="datetime1">
              <a:rPr lang="ru-RU" smtClean="0"/>
              <a:t>12.02.2024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3BA7AD2-0B45-4CD2-1275-7189FF7F0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8260EE5-189E-4080-477C-624C332CF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12E95-D7E8-44AE-BBB4-065444866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4065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B44CCA-F241-BEA9-433E-9BCD01612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FF89201-6A22-2880-37E7-6D18D23489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5BD8D2B-45C0-72C4-BB97-918AE6E025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B909049-BB45-08D4-4413-1DF07C1E4D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20C1E-4361-42ED-AF49-3960F63DF2E6}" type="datetime1">
              <a:rPr lang="ru-RU" smtClean="0"/>
              <a:t>12.02.2024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B81E63F-CA1B-0669-AF72-8CB457E890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B61080E-5C18-854B-FFD0-19E8BE803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12E95-D7E8-44AE-BBB4-065444866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2095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C26F25-38D0-4048-230C-FA9BAFE26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5E94737-D237-3C06-C7FB-6D1D1F38B5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59FF34B-18B1-D713-74CF-F462B1493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832E0-F02E-41EF-B0D9-E70168169AAC}" type="datetime1">
              <a:rPr lang="ru-RU" smtClean="0"/>
              <a:t>12.02.2024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2150083-4C46-AB2D-50CD-672BF65E1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2B99D83-7227-3725-312F-0E7DF5495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12E95-D7E8-44AE-BBB4-065444866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7612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42A1F78-D83A-4B40-9CA2-849B60E8C2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B2DC3EE-E11B-3184-F692-1ED18B83EC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0A3FED8-6ED8-8DF9-3DD1-7D4E784387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4EE9D-27F6-4F46-AA4D-7E0907DB4FB2}" type="datetime1">
              <a:rPr lang="ru-RU" smtClean="0"/>
              <a:t>12.02.2024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A87302B-5D39-93DF-3F4B-43C177950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0422761-ABF0-C0FA-5FD1-99FF49A31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12E95-D7E8-44AE-BBB4-065444866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192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18F4A4-4E83-F7AA-055A-EC8286C673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E0AEFC4-EF21-5A60-30F1-AAB030FE08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86767EA-2ADF-F5D5-B17D-A6BCA71B7A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9EE451-B1F0-4595-B097-DDD655F90B5D}" type="datetime1">
              <a:rPr lang="ru-RU" smtClean="0"/>
              <a:t>12.02.2024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D2D2882-BF55-5FDF-2539-B2FC1BACA7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0CB70DE-1DDF-1B93-A3F7-5E5163930A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312E95-D7E8-44AE-BBB4-065444866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9971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jpeg"/><Relationship Id="rId4" Type="http://schemas.openxmlformats.org/officeDocument/2006/relationships/image" Target="../media/image3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3390/en16020575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3.png"/><Relationship Id="rId4" Type="http://schemas.openxmlformats.org/officeDocument/2006/relationships/image" Target="../media/image2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doi.org/10.1145/3486252" TargetMode="Externa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9.png"/><Relationship Id="rId7" Type="http://schemas.openxmlformats.org/officeDocument/2006/relationships/image" Target="../media/image3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3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jpeg"/><Relationship Id="rId4" Type="http://schemas.openxmlformats.org/officeDocument/2006/relationships/hyperlink" Target="https://swsys.ru/index.php?page=article&amp;id=4313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maxim.shcherbakov@vstu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3470A7D-27F7-531C-E436-646B363802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5" y="0"/>
            <a:ext cx="12184109" cy="68580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18EF3E5-5A9B-845D-4833-3FF5545EEF3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671" y="882610"/>
            <a:ext cx="2481141" cy="59731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0671FDB-954E-4E12-AF49-79538B97EFE6}"/>
              </a:ext>
            </a:extLst>
          </p:cNvPr>
          <p:cNvSpPr txBox="1"/>
          <p:nvPr/>
        </p:nvSpPr>
        <p:spPr>
          <a:xfrm>
            <a:off x="558338" y="2456450"/>
            <a:ext cx="11338801" cy="13788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ru-RU" sz="4400" b="1" dirty="0">
                <a:solidFill>
                  <a:srgbClr val="10069F"/>
                </a:solidFill>
                <a:latin typeface="Montserrat ExtraBold" pitchFamily="2" charset="-52"/>
              </a:rPr>
              <a:t>Фреймворк для оценки и прогнозирования технического состояния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12EA260-B661-4F6F-8AD5-166E51C78D60}"/>
              </a:ext>
            </a:extLst>
          </p:cNvPr>
          <p:cNvSpPr txBox="1"/>
          <p:nvPr/>
        </p:nvSpPr>
        <p:spPr>
          <a:xfrm>
            <a:off x="480291" y="5381694"/>
            <a:ext cx="65920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10069F"/>
                </a:solidFill>
                <a:latin typeface="Montserrat" pitchFamily="2" charset="-52"/>
              </a:rPr>
              <a:t>Щербаков Максим Владимирович,</a:t>
            </a:r>
            <a:r>
              <a:rPr lang="en-US" sz="2000" dirty="0">
                <a:solidFill>
                  <a:srgbClr val="10069F"/>
                </a:solidFill>
                <a:latin typeface="Montserrat" pitchFamily="2" charset="-52"/>
              </a:rPr>
              <a:t> </a:t>
            </a:r>
            <a:r>
              <a:rPr lang="ru-RU" sz="2000" dirty="0">
                <a:solidFill>
                  <a:srgbClr val="10069F"/>
                </a:solidFill>
                <a:latin typeface="Montserrat" pitchFamily="2" charset="-52"/>
              </a:rPr>
              <a:t> </a:t>
            </a:r>
          </a:p>
          <a:p>
            <a:r>
              <a:rPr lang="ru-RU" sz="2000" dirty="0">
                <a:solidFill>
                  <a:srgbClr val="10069F"/>
                </a:solidFill>
                <a:latin typeface="Montserrat" pitchFamily="2" charset="-52"/>
              </a:rPr>
              <a:t>д.т.н., проф., зав. каф </a:t>
            </a:r>
            <a:r>
              <a:rPr lang="ru-RU" sz="2000" dirty="0" err="1">
                <a:solidFill>
                  <a:srgbClr val="10069F"/>
                </a:solidFill>
                <a:latin typeface="Montserrat" pitchFamily="2" charset="-52"/>
              </a:rPr>
              <a:t>САПРиПК</a:t>
            </a:r>
            <a:r>
              <a:rPr lang="ru-RU" sz="2000" dirty="0">
                <a:solidFill>
                  <a:srgbClr val="10069F"/>
                </a:solidFill>
                <a:latin typeface="Montserrat" pitchFamily="2" charset="-52"/>
              </a:rPr>
              <a:t>, </a:t>
            </a:r>
            <a:r>
              <a:rPr lang="ru-RU" sz="2000" dirty="0" err="1">
                <a:solidFill>
                  <a:srgbClr val="10069F"/>
                </a:solidFill>
                <a:latin typeface="Montserrat" pitchFamily="2" charset="-52"/>
              </a:rPr>
              <a:t>ВолгГТУ</a:t>
            </a:r>
            <a:endParaRPr lang="ru-RU" sz="2000" dirty="0">
              <a:solidFill>
                <a:srgbClr val="10069F"/>
              </a:solidFill>
              <a:latin typeface="Montserrat" pitchFamily="2" charset="-52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066C390-6CC3-4E13-802D-06DF322EF1B7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2734" y="678617"/>
            <a:ext cx="2142355" cy="422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3832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3AE3DF6-933D-4712-8ED6-9A3D9D318F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98" y="734281"/>
            <a:ext cx="9872704" cy="527559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C86DCD7-F620-30ED-DE80-F73FE6BF8477}"/>
              </a:ext>
            </a:extLst>
          </p:cNvPr>
          <p:cNvSpPr txBox="1"/>
          <p:nvPr/>
        </p:nvSpPr>
        <p:spPr>
          <a:xfrm>
            <a:off x="4879226" y="38882"/>
            <a:ext cx="66539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dirty="0">
                <a:solidFill>
                  <a:srgbClr val="10069F"/>
                </a:solidFill>
                <a:latin typeface="Montserrat Medium" pitchFamily="2" charset="-52"/>
              </a:rPr>
              <a:t>Актуальность проблемы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A938042E-BC35-12C0-3379-8FFD64CBEA0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962" y="209217"/>
            <a:ext cx="2028969" cy="48845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4901" y="319006"/>
            <a:ext cx="2142355" cy="422089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B4EDCA7-F32A-477E-B53B-3365651061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94" y="6239084"/>
            <a:ext cx="1115717" cy="35376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6EAD87D-7ED4-4AD0-A569-394531237B8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2136" y="6199753"/>
            <a:ext cx="538046" cy="475785"/>
          </a:xfrm>
          <a:prstGeom prst="rect">
            <a:avLst/>
          </a:prstGeom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5E90FA74-5652-41DD-A1CA-7FBA97DED38C}"/>
              </a:ext>
            </a:extLst>
          </p:cNvPr>
          <p:cNvSpPr/>
          <p:nvPr/>
        </p:nvSpPr>
        <p:spPr>
          <a:xfrm>
            <a:off x="7134957" y="578689"/>
            <a:ext cx="4688754" cy="559281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rgbClr val="10069F"/>
                </a:solidFill>
                <a:latin typeface="Montserrat" pitchFamily="2" charset="-52"/>
              </a:rPr>
              <a:t>Система контроля технического состояния оборудования АО «АНПЗ ВНК» (2017, 2022)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E3D057E0-D1DD-4E82-BF26-53C5C260E89E}"/>
              </a:ext>
            </a:extLst>
          </p:cNvPr>
          <p:cNvSpPr/>
          <p:nvPr/>
        </p:nvSpPr>
        <p:spPr>
          <a:xfrm>
            <a:off x="7134955" y="1177587"/>
            <a:ext cx="4688754" cy="59979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rgbClr val="10069F"/>
                </a:solidFill>
                <a:latin typeface="Montserrat" pitchFamily="2" charset="-52"/>
              </a:rPr>
              <a:t>Методика выбора трубной продукции с учетом ФХС транспортируемых сред (2017)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77727D67-7E79-415F-96BF-E85522221919}"/>
              </a:ext>
            </a:extLst>
          </p:cNvPr>
          <p:cNvSpPr/>
          <p:nvPr/>
        </p:nvSpPr>
        <p:spPr>
          <a:xfrm>
            <a:off x="7134957" y="1813987"/>
            <a:ext cx="4688752" cy="56608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rgbClr val="10069F"/>
                </a:solidFill>
                <a:latin typeface="Montserrat" pitchFamily="2" charset="-52"/>
              </a:rPr>
              <a:t> Система контроля технического состояния оборудования АО «Сызранский НПЗ» (2018-2019) 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5AA36E5C-830E-4EA5-9418-7DC6BBF46202}"/>
              </a:ext>
            </a:extLst>
          </p:cNvPr>
          <p:cNvSpPr/>
          <p:nvPr/>
        </p:nvSpPr>
        <p:spPr>
          <a:xfrm>
            <a:off x="7134957" y="2408419"/>
            <a:ext cx="4688752" cy="57278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rgbClr val="10069F"/>
                </a:solidFill>
                <a:latin typeface="Montserrat" pitchFamily="2" charset="-52"/>
              </a:rPr>
              <a:t>Система предиктивного анализа работы генерирующего оборудования» (2019-2020)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F4E7E41E-A2BF-4AB9-9111-3300618CD25D}"/>
              </a:ext>
            </a:extLst>
          </p:cNvPr>
          <p:cNvSpPr/>
          <p:nvPr/>
        </p:nvSpPr>
        <p:spPr>
          <a:xfrm>
            <a:off x="7125033" y="3030503"/>
            <a:ext cx="4708597" cy="64501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rgbClr val="10069F"/>
                </a:solidFill>
                <a:latin typeface="Montserrat" pitchFamily="2" charset="-52"/>
              </a:rPr>
              <a:t>Система контроля технического состояния оборудования АО «Саратовский НПЗ» (2019-2020) 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D1EB6C15-C49A-40FD-85D0-BFE8F9BC1FCD}"/>
              </a:ext>
            </a:extLst>
          </p:cNvPr>
          <p:cNvSpPr/>
          <p:nvPr/>
        </p:nvSpPr>
        <p:spPr>
          <a:xfrm>
            <a:off x="7140671" y="4404928"/>
            <a:ext cx="4698674" cy="702918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rgbClr val="10069F"/>
                </a:solidFill>
                <a:latin typeface="Montserrat" pitchFamily="2" charset="-52"/>
              </a:rPr>
              <a:t>Информационная система управления передачей электроэнергии с использованием технологии «больших данных» (2020-2021)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6EA30EF7-A98A-4675-8572-62BDC7B3F1BE}"/>
              </a:ext>
            </a:extLst>
          </p:cNvPr>
          <p:cNvSpPr/>
          <p:nvPr/>
        </p:nvSpPr>
        <p:spPr>
          <a:xfrm>
            <a:off x="7125032" y="3713289"/>
            <a:ext cx="4708597" cy="59278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rgbClr val="10069F"/>
                </a:solidFill>
                <a:latin typeface="Montserrat" pitchFamily="2" charset="-52"/>
              </a:rPr>
              <a:t>«Автоматизированная информационная система «Управление НИОКР  ГК «Россети» (2021-2022)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4B9216BD-6FF1-4507-BC54-86375D375CB4}"/>
              </a:ext>
            </a:extLst>
          </p:cNvPr>
          <p:cNvSpPr/>
          <p:nvPr/>
        </p:nvSpPr>
        <p:spPr>
          <a:xfrm>
            <a:off x="7125032" y="5731572"/>
            <a:ext cx="4698674" cy="695668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rgbClr val="10069F"/>
                </a:solidFill>
                <a:latin typeface="Montserrat" pitchFamily="2" charset="-52"/>
              </a:rPr>
              <a:t>Автоматизированная система мониторинга и диагностики (ЕС АСМД) основного оборудования, эксплуатируемого на ПС 110–750 </a:t>
            </a:r>
            <a:r>
              <a:rPr lang="ru-RU" sz="1200" dirty="0" err="1">
                <a:solidFill>
                  <a:srgbClr val="10069F"/>
                </a:solidFill>
                <a:latin typeface="Montserrat" pitchFamily="2" charset="-52"/>
              </a:rPr>
              <a:t>кВ</a:t>
            </a:r>
            <a:r>
              <a:rPr lang="ru-RU" sz="1200" dirty="0">
                <a:solidFill>
                  <a:srgbClr val="10069F"/>
                </a:solidFill>
                <a:latin typeface="Montserrat" pitchFamily="2" charset="-52"/>
              </a:rPr>
              <a:t> (2022-2024).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E9D5BA9B-217E-4CBB-BDB1-82B58FF883D8}"/>
              </a:ext>
            </a:extLst>
          </p:cNvPr>
          <p:cNvSpPr/>
          <p:nvPr/>
        </p:nvSpPr>
        <p:spPr>
          <a:xfrm>
            <a:off x="169324" y="1112948"/>
            <a:ext cx="6867804" cy="146571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10069F"/>
                </a:solidFill>
                <a:latin typeface="Montserrat" pitchFamily="2" charset="-52"/>
              </a:rPr>
              <a:t>Фундаментальная проблема: </a:t>
            </a:r>
            <a:r>
              <a:rPr lang="ru-RU" sz="1600" dirty="0">
                <a:solidFill>
                  <a:srgbClr val="10069F"/>
                </a:solidFill>
                <a:latin typeface="Montserrat" pitchFamily="2" charset="-52"/>
              </a:rPr>
              <a:t>создание и использование эффективных систем управления распределенными сетевыми системами транспорта ресурсов</a:t>
            </a: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2FC4DD13-F616-4897-80D7-63191721C55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0979" y="3992275"/>
            <a:ext cx="300185" cy="313798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C700A604-C4C1-455F-9C71-2FB0692B381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0979" y="4749074"/>
            <a:ext cx="300185" cy="313798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88CA7014-E870-4A7D-9157-803BE3516F5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0979" y="818742"/>
            <a:ext cx="300185" cy="313798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DF326281-11C0-475B-A9E0-FB8B2C1CB757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7806" t="29266" r="5446" b="32201"/>
          <a:stretch/>
        </p:blipFill>
        <p:spPr>
          <a:xfrm>
            <a:off x="5488661" y="6278096"/>
            <a:ext cx="1213733" cy="276849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B104D618-75DF-4504-B644-4A20D38A3EB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34922" y="6266324"/>
            <a:ext cx="1002821" cy="353765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2DD103E9-B081-4F09-845F-45D2FF206FAF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9937" y="6211468"/>
            <a:ext cx="603140" cy="45235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A55777B-E008-4CC1-ACAD-5FBBEAAC7DC5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4724" y="6043051"/>
            <a:ext cx="1796756" cy="804708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309717" y="6278096"/>
            <a:ext cx="1110267" cy="330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0987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1C86DCD7-F620-30ED-DE80-F73FE6BF8477}"/>
              </a:ext>
            </a:extLst>
          </p:cNvPr>
          <p:cNvSpPr txBox="1"/>
          <p:nvPr/>
        </p:nvSpPr>
        <p:spPr>
          <a:xfrm>
            <a:off x="4879226" y="203511"/>
            <a:ext cx="66539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dirty="0">
                <a:solidFill>
                  <a:srgbClr val="10069F"/>
                </a:solidFill>
                <a:latin typeface="Montserrat Medium" pitchFamily="2" charset="-52"/>
              </a:rPr>
              <a:t>Схема задач в рамках проблемы управления транспортом ресурсов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7629919" y="4016349"/>
            <a:ext cx="3184949" cy="1722515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10069F"/>
                </a:solidFill>
                <a:latin typeface="Montserrat" pitchFamily="2" charset="-52"/>
              </a:rPr>
              <a:t>Метод формирования технических воздействий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A938042E-BC35-12C0-3379-8FFD64CBEA0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962" y="209217"/>
            <a:ext cx="2028969" cy="488456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824983" y="2067619"/>
            <a:ext cx="3184949" cy="180875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10069F"/>
                </a:solidFill>
                <a:latin typeface="Montserrat" pitchFamily="2" charset="-52"/>
              </a:rPr>
              <a:t>Формализация объектов РСС транспорта ресурсов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4236373" y="2067619"/>
            <a:ext cx="3184949" cy="158025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10069F"/>
                </a:solidFill>
                <a:latin typeface="Montserrat" pitchFamily="2" charset="-52"/>
              </a:rPr>
              <a:t>Модель индекса технического состояния 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7629920" y="2067619"/>
            <a:ext cx="3184949" cy="1808750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10069F"/>
                </a:solidFill>
                <a:latin typeface="Montserrat" pitchFamily="2" charset="-52"/>
              </a:rPr>
              <a:t>Метод сбора и передачи данных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824984" y="4031409"/>
            <a:ext cx="3184949" cy="1707456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10069F"/>
                </a:solidFill>
                <a:latin typeface="Montserrat" pitchFamily="2" charset="-52"/>
              </a:rPr>
              <a:t>Методы определение баланса и объема потерь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4901" y="319006"/>
            <a:ext cx="2142355" cy="422089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4236373" y="3756621"/>
            <a:ext cx="3184949" cy="198224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10069F"/>
                </a:solidFill>
                <a:latin typeface="Montserrat" pitchFamily="2" charset="-52"/>
              </a:rPr>
              <a:t>Методы оценки и прогнозирования технического состояния (остаточного ресурса)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824986" y="5893904"/>
            <a:ext cx="10386353" cy="765313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10069F"/>
                </a:solidFill>
                <a:latin typeface="Montserrat" pitchFamily="2" charset="-52"/>
              </a:rPr>
              <a:t>Методика проектирования информационной системы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8CA7014-E870-4A7D-9157-803BE3516F5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261" y="2195155"/>
            <a:ext cx="300185" cy="313798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8CA7014-E870-4A7D-9157-803BE3516F5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7424" y="3823293"/>
            <a:ext cx="300185" cy="313798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88CA7014-E870-4A7D-9157-803BE3516F5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4012" y="2179641"/>
            <a:ext cx="300185" cy="313798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88CA7014-E870-4A7D-9157-803BE3516F5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9214" y="2118128"/>
            <a:ext cx="300185" cy="313798"/>
          </a:xfrm>
          <a:prstGeom prst="rect">
            <a:avLst/>
          </a:prstGeom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A4227F11-89D4-41FD-BC55-F0FFA915544F}"/>
              </a:ext>
            </a:extLst>
          </p:cNvPr>
          <p:cNvSpPr/>
          <p:nvPr/>
        </p:nvSpPr>
        <p:spPr>
          <a:xfrm>
            <a:off x="533156" y="1163798"/>
            <a:ext cx="10386353" cy="765313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10069F"/>
                </a:solidFill>
                <a:latin typeface="Montserrat" pitchFamily="2" charset="-52"/>
              </a:rPr>
              <a:t>Цель: повышение эффективности управления транспортом ресурсов в распределенных и сетевых системах</a:t>
            </a:r>
          </a:p>
        </p:txBody>
      </p:sp>
    </p:spTree>
    <p:extLst>
      <p:ext uri="{BB962C8B-B14F-4D97-AF65-F5344CB8AC3E}">
        <p14:creationId xmlns:p14="http://schemas.microsoft.com/office/powerpoint/2010/main" val="10705498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1C86DCD7-F620-30ED-DE80-F73FE6BF8477}"/>
              </a:ext>
            </a:extLst>
          </p:cNvPr>
          <p:cNvSpPr txBox="1"/>
          <p:nvPr/>
        </p:nvSpPr>
        <p:spPr>
          <a:xfrm>
            <a:off x="4959625" y="209217"/>
            <a:ext cx="653161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dirty="0">
                <a:solidFill>
                  <a:srgbClr val="10069F"/>
                </a:solidFill>
                <a:latin typeface="Montserrat Medium" pitchFamily="2" charset="-52"/>
              </a:rPr>
              <a:t>Формализация объекта управления: двухуровневое представление онтологии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938042E-BC35-12C0-3379-8FFD64CBEA0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962" y="209217"/>
            <a:ext cx="2028969" cy="48845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4901" y="319006"/>
            <a:ext cx="2142355" cy="422089"/>
          </a:xfrm>
          <a:prstGeom prst="rect">
            <a:avLst/>
          </a:prstGeom>
        </p:spPr>
      </p:pic>
      <p:pic>
        <p:nvPicPr>
          <p:cNvPr id="11" name="Picture 4" descr="https://lh5.googleusercontent.com/IvNdlIsKav8rA7YYemi_OXK5cGzwtOVp80Ps4C5kkNa-1qq5jfzHqMYZI0Cz4DA8TCAWPGn_e0Rey6eLOuERkdrWe8S4i7Pi8iJUMBogHZ1G9XiEnG71f2WUDiGx__o4ZZgU0g3evpQ=s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6084" y="1095791"/>
            <a:ext cx="4135158" cy="2767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7856504" y="2954813"/>
            <a:ext cx="2747413" cy="4150767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423810" y="1514234"/>
            <a:ext cx="2886555" cy="965245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10069F"/>
                </a:solidFill>
                <a:latin typeface="Montserrat" pitchFamily="2" charset="-52"/>
              </a:rPr>
              <a:t>Профиль объекта: </a:t>
            </a:r>
          </a:p>
          <a:p>
            <a:pPr algn="ctr"/>
            <a:r>
              <a:rPr lang="ru-RU" sz="1400" dirty="0">
                <a:solidFill>
                  <a:srgbClr val="10069F"/>
                </a:solidFill>
                <a:latin typeface="Montserrat" pitchFamily="2" charset="-52"/>
              </a:rPr>
              <a:t>Базовые классы </a:t>
            </a:r>
          </a:p>
          <a:p>
            <a:pPr algn="ctr"/>
            <a:r>
              <a:rPr lang="ru-RU" sz="1400" dirty="0">
                <a:solidFill>
                  <a:srgbClr val="10069F"/>
                </a:solidFill>
                <a:latin typeface="Montserrat" pitchFamily="2" charset="-52"/>
              </a:rPr>
              <a:t>Классы компонент системы</a:t>
            </a:r>
          </a:p>
          <a:p>
            <a:pPr algn="ctr"/>
            <a:r>
              <a:rPr lang="ru-RU" sz="1400" dirty="0">
                <a:solidFill>
                  <a:srgbClr val="10069F"/>
                </a:solidFill>
                <a:latin typeface="Montserrat" pitchFamily="2" charset="-52"/>
              </a:rPr>
              <a:t>Классы контейнеров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598910" y="1514234"/>
            <a:ext cx="2886555" cy="965245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10069F"/>
                </a:solidFill>
                <a:latin typeface="Montserrat" pitchFamily="2" charset="-52"/>
              </a:rPr>
              <a:t>Профиль топологии: </a:t>
            </a:r>
          </a:p>
          <a:p>
            <a:pPr algn="ctr"/>
            <a:r>
              <a:rPr lang="ru-RU" sz="1400" dirty="0">
                <a:solidFill>
                  <a:srgbClr val="10069F"/>
                </a:solidFill>
                <a:latin typeface="Montserrat" pitchFamily="2" charset="-52"/>
              </a:rPr>
              <a:t>Соединительные узлы</a:t>
            </a:r>
          </a:p>
          <a:p>
            <a:pPr algn="ctr"/>
            <a:r>
              <a:rPr lang="ru-RU" sz="1400" dirty="0">
                <a:solidFill>
                  <a:srgbClr val="10069F"/>
                </a:solidFill>
                <a:latin typeface="Montserrat" pitchFamily="2" charset="-52"/>
              </a:rPr>
              <a:t>Терминалы</a:t>
            </a:r>
          </a:p>
          <a:p>
            <a:pPr algn="ctr"/>
            <a:r>
              <a:rPr lang="ru-RU" sz="1400" dirty="0">
                <a:solidFill>
                  <a:srgbClr val="10069F"/>
                </a:solidFill>
                <a:latin typeface="Montserrat" pitchFamily="2" charset="-52"/>
              </a:rPr>
              <a:t>Линейные объекты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56642" y="2609747"/>
            <a:ext cx="2886555" cy="906541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10069F"/>
                </a:solidFill>
                <a:latin typeface="Montserrat" pitchFamily="2" charset="-52"/>
              </a:rPr>
              <a:t>Профиль данных: </a:t>
            </a:r>
          </a:p>
          <a:p>
            <a:pPr algn="ctr"/>
            <a:r>
              <a:rPr lang="ru-RU" sz="1400" dirty="0">
                <a:solidFill>
                  <a:srgbClr val="10069F"/>
                </a:solidFill>
                <a:latin typeface="Montserrat" pitchFamily="2" charset="-52"/>
              </a:rPr>
              <a:t>Измерения</a:t>
            </a:r>
          </a:p>
          <a:p>
            <a:pPr algn="ctr"/>
            <a:r>
              <a:rPr lang="ru-RU" sz="1400" dirty="0">
                <a:solidFill>
                  <a:srgbClr val="10069F"/>
                </a:solidFill>
                <a:latin typeface="Montserrat" pitchFamily="2" charset="-52"/>
              </a:rPr>
              <a:t>Значения</a:t>
            </a:r>
          </a:p>
          <a:p>
            <a:pPr algn="ctr"/>
            <a:r>
              <a:rPr lang="ru-RU" sz="1400" dirty="0">
                <a:solidFill>
                  <a:srgbClr val="10069F"/>
                </a:solidFill>
                <a:latin typeface="Montserrat" pitchFamily="2" charset="-52"/>
              </a:rPr>
              <a:t>Результаты аналитики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3598909" y="2573444"/>
            <a:ext cx="2886555" cy="957458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10069F"/>
                </a:solidFill>
                <a:latin typeface="Montserrat" pitchFamily="2" charset="-52"/>
              </a:rPr>
              <a:t>Профиль процессов: </a:t>
            </a:r>
          </a:p>
          <a:p>
            <a:pPr algn="ctr"/>
            <a:r>
              <a:rPr lang="ru-RU" sz="1400" dirty="0">
                <a:solidFill>
                  <a:srgbClr val="10069F"/>
                </a:solidFill>
                <a:latin typeface="Montserrat" pitchFamily="2" charset="-52"/>
              </a:rPr>
              <a:t>Базовые процессы</a:t>
            </a:r>
          </a:p>
          <a:p>
            <a:pPr algn="ctr"/>
            <a:r>
              <a:rPr lang="ru-RU" sz="1400" dirty="0">
                <a:solidFill>
                  <a:srgbClr val="10069F"/>
                </a:solidFill>
                <a:latin typeface="Montserrat" pitchFamily="2" charset="-52"/>
              </a:rPr>
              <a:t>Процессы</a:t>
            </a:r>
          </a:p>
          <a:p>
            <a:pPr algn="ctr"/>
            <a:r>
              <a:rPr lang="ru-RU" sz="1400" dirty="0">
                <a:solidFill>
                  <a:srgbClr val="10069F"/>
                </a:solidFill>
                <a:latin typeface="Montserrat" pitchFamily="2" charset="-52"/>
              </a:rPr>
              <a:t>КПЭ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456642" y="3606229"/>
            <a:ext cx="6061656" cy="431472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10069F"/>
                </a:solidFill>
                <a:latin typeface="Montserrat" pitchFamily="2" charset="-52"/>
              </a:rPr>
              <a:t>Профиль обмена данными </a:t>
            </a:r>
            <a:r>
              <a:rPr lang="en-US" sz="1400" b="1" dirty="0">
                <a:solidFill>
                  <a:srgbClr val="10069F"/>
                </a:solidFill>
                <a:latin typeface="Montserrat" pitchFamily="2" charset="-52"/>
              </a:rPr>
              <a:t>(XSD)</a:t>
            </a:r>
            <a:endParaRPr lang="ru-RU" sz="1400" b="1" dirty="0">
              <a:solidFill>
                <a:srgbClr val="10069F"/>
              </a:solidFill>
              <a:latin typeface="Montserrat" pitchFamily="2" charset="-52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23810" y="1166348"/>
            <a:ext cx="6061656" cy="261708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10069F"/>
                </a:solidFill>
                <a:latin typeface="Montserrat" pitchFamily="2" charset="-52"/>
              </a:rPr>
              <a:t>Ролевые модели и онтологии</a:t>
            </a:r>
          </a:p>
        </p:txBody>
      </p:sp>
      <p:pic>
        <p:nvPicPr>
          <p:cNvPr id="3074" name="Picture 2" descr="https://lh3.googleusercontent.com/cY4b_7R9ANSDxjxG0XSr0BVRcV7Vxd0pZkl8-XEfHO21RKLUua5WnGpMhmlwaUUtmaADl8mMqy_RbzKERJzNm0ItdLoXZlpsXfUDpURMER8AGwCnK3C0lNUnYfNOpK93yyg0P0k45LuptHX39b6ceG9_=s204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691" y="4113028"/>
            <a:ext cx="5003525" cy="2675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DEE8D63-7C44-42EB-9934-F6DC026D217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70941" y="2881224"/>
            <a:ext cx="1469306" cy="481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5620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247306" y="873533"/>
            <a:ext cx="2146812" cy="863204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10069F"/>
                </a:solidFill>
                <a:latin typeface="Montserrat" pitchFamily="2" charset="-52"/>
              </a:rPr>
              <a:t>Индекс технического состояния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2663782" y="873532"/>
            <a:ext cx="3103420" cy="884771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10069F"/>
                </a:solidFill>
                <a:latin typeface="Montserrat" pitchFamily="2" charset="-52"/>
              </a:rPr>
              <a:t>ТС в соответствии с ГОСТ (технологические параметры оборудования)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238572" y="1858274"/>
            <a:ext cx="5500416" cy="66432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10069F"/>
                </a:solidFill>
                <a:latin typeface="Montserrat" pitchFamily="2" charset="-52"/>
              </a:rPr>
              <a:t>Индекс здоровья (</a:t>
            </a:r>
            <a:r>
              <a:rPr lang="en-US" sz="1600" b="1" dirty="0">
                <a:solidFill>
                  <a:srgbClr val="10069F"/>
                </a:solidFill>
                <a:latin typeface="Montserrat" pitchFamily="2" charset="-52"/>
              </a:rPr>
              <a:t>health index)</a:t>
            </a:r>
            <a:r>
              <a:rPr lang="ru-RU" sz="1600" b="1" dirty="0">
                <a:solidFill>
                  <a:srgbClr val="10069F"/>
                </a:solidFill>
                <a:latin typeface="Montserrat" pitchFamily="2" charset="-52"/>
              </a:rPr>
              <a:t> функция от значений технологических параметров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47306" y="3355314"/>
            <a:ext cx="5519896" cy="632777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10069F"/>
                </a:solidFill>
                <a:latin typeface="Montserrat" pitchFamily="2" charset="-52"/>
              </a:rPr>
              <a:t>Некоторый «смысловой» вектор – свертка многомерных временных рядов (</a:t>
            </a:r>
            <a:r>
              <a:rPr lang="en-US" sz="1600" dirty="0">
                <a:solidFill>
                  <a:srgbClr val="10069F"/>
                </a:solidFill>
                <a:latin typeface="Montserrat" pitchFamily="2" charset="-52"/>
              </a:rPr>
              <a:t>CNN)</a:t>
            </a:r>
            <a:endParaRPr lang="ru-RU" sz="1600" dirty="0">
              <a:solidFill>
                <a:srgbClr val="10069F"/>
              </a:solidFill>
              <a:latin typeface="Montserrat" pitchFamily="2" charset="-52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57046" y="4065552"/>
            <a:ext cx="5500416" cy="653484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10069F"/>
                </a:solidFill>
                <a:latin typeface="Montserrat" pitchFamily="2" charset="-52"/>
              </a:rPr>
              <a:t>Вероятности нахождения системы в различных состояниях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9949" y="3053602"/>
            <a:ext cx="4454114" cy="2864981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6370476" y="5734573"/>
            <a:ext cx="4986074" cy="101566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000" dirty="0" err="1">
                <a:latin typeface="CMR12"/>
              </a:rPr>
              <a:t>Radionov</a:t>
            </a:r>
            <a:r>
              <a:rPr lang="en-US" sz="1000" dirty="0">
                <a:latin typeface="CMR12"/>
              </a:rPr>
              <a:t>, A.A.; </a:t>
            </a:r>
            <a:r>
              <a:rPr lang="en-US" sz="1000" dirty="0" err="1">
                <a:latin typeface="CMR12"/>
              </a:rPr>
              <a:t>Liubimov</a:t>
            </a:r>
            <a:r>
              <a:rPr lang="en-US" sz="1000" dirty="0">
                <a:latin typeface="CMR12"/>
              </a:rPr>
              <a:t>,</a:t>
            </a:r>
            <a:r>
              <a:rPr lang="ru-RU" sz="1000" dirty="0">
                <a:latin typeface="CMR12"/>
              </a:rPr>
              <a:t> </a:t>
            </a:r>
            <a:r>
              <a:rPr lang="en-US" sz="1000" dirty="0">
                <a:latin typeface="CMR12"/>
              </a:rPr>
              <a:t>I.V.; </a:t>
            </a:r>
            <a:r>
              <a:rPr lang="en-US" sz="1000" dirty="0" err="1">
                <a:latin typeface="CMR12"/>
              </a:rPr>
              <a:t>Yachikov</a:t>
            </a:r>
            <a:r>
              <a:rPr lang="en-US" sz="1000" dirty="0">
                <a:latin typeface="CMR12"/>
              </a:rPr>
              <a:t>, I.M.; </a:t>
            </a:r>
            <a:r>
              <a:rPr lang="en-US" sz="1000" dirty="0" err="1">
                <a:latin typeface="CMR12"/>
              </a:rPr>
              <a:t>Abdulveleev</a:t>
            </a:r>
            <a:r>
              <a:rPr lang="en-US" sz="1000" dirty="0">
                <a:latin typeface="CMR12"/>
              </a:rPr>
              <a:t>, I.R.;</a:t>
            </a:r>
            <a:r>
              <a:rPr lang="ru-RU" sz="1000" dirty="0">
                <a:latin typeface="CMR12"/>
              </a:rPr>
              <a:t> </a:t>
            </a:r>
            <a:r>
              <a:rPr lang="en-US" sz="1000" dirty="0" err="1">
                <a:latin typeface="CMR12"/>
              </a:rPr>
              <a:t>Khramshina</a:t>
            </a:r>
            <a:r>
              <a:rPr lang="en-US" sz="1000" dirty="0">
                <a:latin typeface="CMR12"/>
              </a:rPr>
              <a:t>, E.A.; </a:t>
            </a:r>
            <a:r>
              <a:rPr lang="en-US" sz="1000" dirty="0" err="1">
                <a:latin typeface="CMR12"/>
              </a:rPr>
              <a:t>Karandaev</a:t>
            </a:r>
            <a:r>
              <a:rPr lang="en-US" sz="1000" dirty="0">
                <a:latin typeface="CMR12"/>
              </a:rPr>
              <a:t>, A.S.</a:t>
            </a:r>
            <a:r>
              <a:rPr lang="ru-RU" sz="1000" dirty="0">
                <a:latin typeface="CMR12"/>
              </a:rPr>
              <a:t> </a:t>
            </a:r>
            <a:r>
              <a:rPr lang="en-US" sz="1000" dirty="0">
                <a:latin typeface="CMR12"/>
              </a:rPr>
              <a:t>Method for Forecasting the</a:t>
            </a:r>
            <a:r>
              <a:rPr lang="ru-RU" sz="1000" dirty="0">
                <a:latin typeface="CMR12"/>
              </a:rPr>
              <a:t> </a:t>
            </a:r>
            <a:r>
              <a:rPr lang="en-US" sz="1000" dirty="0">
                <a:latin typeface="CMR12"/>
              </a:rPr>
              <a:t>Remaining Useful Life of a Furnace</a:t>
            </a:r>
            <a:r>
              <a:rPr lang="ru-RU" sz="1000" dirty="0">
                <a:latin typeface="CMR12"/>
              </a:rPr>
              <a:t> </a:t>
            </a:r>
            <a:r>
              <a:rPr lang="en-US" sz="1000" dirty="0">
                <a:latin typeface="CMR12"/>
              </a:rPr>
              <a:t>Transformer Based on Online</a:t>
            </a:r>
            <a:r>
              <a:rPr lang="ru-RU" sz="1000" dirty="0">
                <a:latin typeface="CMR12"/>
              </a:rPr>
              <a:t> </a:t>
            </a:r>
            <a:r>
              <a:rPr lang="en-US" sz="1000" dirty="0">
                <a:latin typeface="CMR12"/>
              </a:rPr>
              <a:t>Monitoring Data. Energies 2023, 16,</a:t>
            </a:r>
            <a:r>
              <a:rPr lang="ru-RU" sz="1000" dirty="0">
                <a:latin typeface="CMR12"/>
              </a:rPr>
              <a:t> </a:t>
            </a:r>
            <a:r>
              <a:rPr lang="en-US" sz="1000" dirty="0">
                <a:latin typeface="CMR12"/>
              </a:rPr>
              <a:t>4630. </a:t>
            </a:r>
            <a:endParaRPr lang="ru-RU" sz="1000" dirty="0">
              <a:latin typeface="CMR12"/>
            </a:endParaRPr>
          </a:p>
          <a:p>
            <a:endParaRPr lang="ru-RU" sz="1000" dirty="0">
              <a:latin typeface="CMR12"/>
            </a:endParaRPr>
          </a:p>
          <a:p>
            <a:r>
              <a:rPr lang="en-US" sz="1000" dirty="0">
                <a:solidFill>
                  <a:srgbClr val="000000"/>
                </a:solidFill>
                <a:latin typeface="CMR12"/>
              </a:rPr>
              <a:t>Y. Lei et al. Machinery health prognostics: A systematic review from data acquisition to RUL prediction / Mechanical Systems and Signal Processing 104 (2018) 799–834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266786" y="2622566"/>
            <a:ext cx="5500416" cy="63277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10069F"/>
                </a:solidFill>
                <a:latin typeface="Montserrat" pitchFamily="2" charset="-52"/>
              </a:rPr>
              <a:t>Остаточный ресурс (</a:t>
            </a:r>
            <a:r>
              <a:rPr lang="en-US" sz="1600" b="1" dirty="0">
                <a:solidFill>
                  <a:srgbClr val="10069F"/>
                </a:solidFill>
                <a:latin typeface="Montserrat" pitchFamily="2" charset="-52"/>
              </a:rPr>
              <a:t>RUL)</a:t>
            </a:r>
            <a:endParaRPr lang="ru-RU" sz="1600" b="1" dirty="0">
              <a:solidFill>
                <a:srgbClr val="10069F"/>
              </a:solidFill>
              <a:latin typeface="Montserrat" pitchFamily="2" charset="-52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1455" y="578549"/>
            <a:ext cx="4497174" cy="2213315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>
          <a:xfrm>
            <a:off x="6401456" y="2723837"/>
            <a:ext cx="5388202" cy="24622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000" dirty="0" err="1">
                <a:solidFill>
                  <a:srgbClr val="000000"/>
                </a:solidFill>
                <a:latin typeface="CMR12"/>
              </a:rPr>
              <a:t>Urko</a:t>
            </a:r>
            <a:r>
              <a:rPr lang="en-US" sz="1000" dirty="0">
                <a:solidFill>
                  <a:srgbClr val="000000"/>
                </a:solidFill>
                <a:latin typeface="CMR12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CMR12"/>
              </a:rPr>
              <a:t>Leturiondo</a:t>
            </a:r>
            <a:r>
              <a:rPr lang="en-US" sz="1000" dirty="0">
                <a:solidFill>
                  <a:srgbClr val="000000"/>
                </a:solidFill>
                <a:latin typeface="CMR12"/>
              </a:rPr>
              <a:t>, Hybrid modelling in condition monitoring, PhD thesis</a:t>
            </a:r>
            <a:endParaRPr lang="ru-RU" sz="10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C86DCD7-F620-30ED-DE80-F73FE6BF8477}"/>
              </a:ext>
            </a:extLst>
          </p:cNvPr>
          <p:cNvSpPr txBox="1"/>
          <p:nvPr/>
        </p:nvSpPr>
        <p:spPr>
          <a:xfrm>
            <a:off x="4959625" y="209217"/>
            <a:ext cx="65316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dirty="0">
                <a:solidFill>
                  <a:srgbClr val="10069F"/>
                </a:solidFill>
                <a:latin typeface="Montserrat Medium" pitchFamily="2" charset="-52"/>
              </a:rPr>
              <a:t>Формализация технического состояния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A938042E-BC35-12C0-3379-8FFD64CBEA05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962" y="209217"/>
            <a:ext cx="2028969" cy="488456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4901" y="319006"/>
            <a:ext cx="2142355" cy="422089"/>
          </a:xfrm>
          <a:prstGeom prst="rect">
            <a:avLst/>
          </a:prstGeom>
        </p:spPr>
      </p:pic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3DEBE1BA-82F3-4870-AF35-3E91548FA169}"/>
              </a:ext>
            </a:extLst>
          </p:cNvPr>
          <p:cNvGrpSpPr/>
          <p:nvPr/>
        </p:nvGrpSpPr>
        <p:grpSpPr>
          <a:xfrm>
            <a:off x="383258" y="4820810"/>
            <a:ext cx="5211043" cy="2051038"/>
            <a:chOff x="5823319" y="2669190"/>
            <a:chExt cx="5935980" cy="2849880"/>
          </a:xfrm>
        </p:grpSpPr>
        <p:grpSp>
          <p:nvGrpSpPr>
            <p:cNvPr id="28" name="Группа 27">
              <a:extLst>
                <a:ext uri="{FF2B5EF4-FFF2-40B4-BE49-F238E27FC236}">
                  <a16:creationId xmlns:a16="http://schemas.microsoft.com/office/drawing/2014/main" id="{EE631023-A3C7-4212-94B1-2BCE43929136}"/>
                </a:ext>
              </a:extLst>
            </p:cNvPr>
            <p:cNvGrpSpPr/>
            <p:nvPr/>
          </p:nvGrpSpPr>
          <p:grpSpPr>
            <a:xfrm>
              <a:off x="5823319" y="2669190"/>
              <a:ext cx="5935980" cy="2849880"/>
              <a:chOff x="5870010" y="2686108"/>
              <a:chExt cx="5935980" cy="2849880"/>
            </a:xfrm>
          </p:grpSpPr>
          <p:pic>
            <p:nvPicPr>
              <p:cNvPr id="30" name="Рисунок 29">
                <a:extLst>
                  <a:ext uri="{FF2B5EF4-FFF2-40B4-BE49-F238E27FC236}">
                    <a16:creationId xmlns:a16="http://schemas.microsoft.com/office/drawing/2014/main" id="{CCB39D62-3B2B-4C9B-AA61-DECDB9033DFE}"/>
                  </a:ext>
                </a:extLst>
              </p:cNvPr>
              <p:cNvPicPr/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010" y="2686108"/>
                <a:ext cx="5935980" cy="284988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1" name="Объект 16">
                <a:extLst>
                  <a:ext uri="{FF2B5EF4-FFF2-40B4-BE49-F238E27FC236}">
                    <a16:creationId xmlns:a16="http://schemas.microsoft.com/office/drawing/2014/main" id="{984949FA-2269-4802-99BA-07457A77EE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618179" y="3311097"/>
                <a:ext cx="1987994" cy="1058126"/>
              </a:xfrm>
              <a:prstGeom prst="rect">
                <a:avLst/>
              </a:prstGeom>
            </p:spPr>
          </p:pic>
          <p:sp>
            <p:nvSpPr>
              <p:cNvPr id="32" name="Прямоугольник 31">
                <a:extLst>
                  <a:ext uri="{FF2B5EF4-FFF2-40B4-BE49-F238E27FC236}">
                    <a16:creationId xmlns:a16="http://schemas.microsoft.com/office/drawing/2014/main" id="{5399F077-4D35-4FBA-A4E0-0DA75453EB00}"/>
                  </a:ext>
                </a:extLst>
              </p:cNvPr>
              <p:cNvSpPr/>
              <p:nvPr/>
            </p:nvSpPr>
            <p:spPr>
              <a:xfrm>
                <a:off x="8588243" y="2902464"/>
                <a:ext cx="2366627" cy="121135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33" name="Объект 16">
                <a:extLst>
                  <a:ext uri="{FF2B5EF4-FFF2-40B4-BE49-F238E27FC236}">
                    <a16:creationId xmlns:a16="http://schemas.microsoft.com/office/drawing/2014/main" id="{1EC085DA-49D4-4DBE-BD9A-2302E1116E8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966876" y="2973313"/>
                <a:ext cx="1987994" cy="1058126"/>
              </a:xfrm>
              <a:prstGeom prst="rect">
                <a:avLst/>
              </a:prstGeom>
            </p:spPr>
          </p:pic>
        </p:grp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69706A4C-2F87-49CA-A622-0B1B3D50468E}"/>
                </a:ext>
              </a:extLst>
            </p:cNvPr>
            <p:cNvSpPr/>
            <p:nvPr/>
          </p:nvSpPr>
          <p:spPr>
            <a:xfrm>
              <a:off x="9959445" y="3275112"/>
              <a:ext cx="170673" cy="181148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5457845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1C86DCD7-F620-30ED-DE80-F73FE6BF8477}"/>
              </a:ext>
            </a:extLst>
          </p:cNvPr>
          <p:cNvSpPr txBox="1"/>
          <p:nvPr/>
        </p:nvSpPr>
        <p:spPr>
          <a:xfrm>
            <a:off x="5237921" y="186079"/>
            <a:ext cx="67592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dirty="0">
                <a:solidFill>
                  <a:srgbClr val="10069F"/>
                </a:solidFill>
                <a:latin typeface="Montserrat Medium" pitchFamily="2" charset="-52"/>
              </a:rPr>
              <a:t>Общая схема управления техническим состоянием оборудования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A938042E-BC35-12C0-3379-8FFD64CBEA0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962" y="209217"/>
            <a:ext cx="2028969" cy="488456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7119525" y="5416091"/>
            <a:ext cx="4288047" cy="132343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000" b="1" dirty="0">
                <a:latin typeface="CMR12"/>
              </a:rPr>
              <a:t>[Q1] </a:t>
            </a:r>
            <a:r>
              <a:rPr lang="en-US" sz="1000" b="1" dirty="0" err="1">
                <a:latin typeface="CMR12"/>
              </a:rPr>
              <a:t>Zadiran</a:t>
            </a:r>
            <a:r>
              <a:rPr lang="en-US" sz="1000" b="1" dirty="0">
                <a:latin typeface="CMR12"/>
              </a:rPr>
              <a:t>, K.; Shcherbakov, M. </a:t>
            </a:r>
            <a:r>
              <a:rPr lang="en-US" sz="1000" dirty="0">
                <a:latin typeface="CMR12"/>
              </a:rPr>
              <a:t>New Method of Degradation Process Identification for Reliability-Centered Maintenance of Energy Equipment. Energies 2023, 16, 575. </a:t>
            </a:r>
            <a:r>
              <a:rPr lang="en-US" sz="1000" dirty="0">
                <a:latin typeface="CMR12"/>
                <a:hlinkClick r:id="rId3"/>
              </a:rPr>
              <a:t>https://doi.org/10.3390/en16020575</a:t>
            </a:r>
            <a:endParaRPr lang="ru-RU" sz="1000" dirty="0">
              <a:latin typeface="CMR12"/>
            </a:endParaRPr>
          </a:p>
          <a:p>
            <a:endParaRPr lang="ru-RU" sz="1000" dirty="0">
              <a:latin typeface="CMR12"/>
            </a:endParaRPr>
          </a:p>
          <a:p>
            <a:r>
              <a:rPr lang="ru-RU" sz="1000" b="1" dirty="0">
                <a:latin typeface="CMR12"/>
              </a:rPr>
              <a:t>[K1] </a:t>
            </a:r>
            <a:r>
              <a:rPr lang="ru-RU" sz="1000" b="1" dirty="0" err="1">
                <a:latin typeface="CMR12"/>
              </a:rPr>
              <a:t>Задиран</a:t>
            </a:r>
            <a:r>
              <a:rPr lang="ru-RU" sz="1000" b="1" dirty="0">
                <a:latin typeface="CMR12"/>
              </a:rPr>
              <a:t> К.С., Щербаков М.В., </a:t>
            </a:r>
            <a:r>
              <a:rPr lang="ru-RU" sz="1000" b="1" dirty="0" err="1">
                <a:latin typeface="CMR12"/>
              </a:rPr>
              <a:t>Сай</a:t>
            </a:r>
            <a:r>
              <a:rPr lang="ru-RU" sz="1000" b="1" dirty="0">
                <a:latin typeface="CMR12"/>
              </a:rPr>
              <a:t> Ван </a:t>
            </a:r>
            <a:r>
              <a:rPr lang="ru-RU" sz="1000" b="1" dirty="0" err="1">
                <a:latin typeface="CMR12"/>
              </a:rPr>
              <a:t>Квонг</a:t>
            </a:r>
            <a:r>
              <a:rPr lang="ru-RU" sz="1000" b="1" dirty="0">
                <a:latin typeface="CMR12"/>
              </a:rPr>
              <a:t> </a:t>
            </a:r>
            <a:r>
              <a:rPr lang="ru-RU" sz="1000" dirty="0">
                <a:latin typeface="CMR12"/>
              </a:rPr>
              <a:t>Прогнозирование остаточного ресурса оборудования в условиях малой выборки данных // Управление большими системами. М.: ИПУ РАН. – </a:t>
            </a:r>
            <a:r>
              <a:rPr lang="ru-RU" sz="1000" dirty="0" err="1">
                <a:latin typeface="CMR12"/>
              </a:rPr>
              <a:t>Вып</a:t>
            </a:r>
            <a:r>
              <a:rPr lang="ru-RU" sz="1000" dirty="0">
                <a:latin typeface="CMR12"/>
              </a:rPr>
              <a:t>. 102. – 2023. – С. 99-113.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050" y="2406106"/>
            <a:ext cx="5008973" cy="402322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4901" y="319006"/>
            <a:ext cx="2142355" cy="422089"/>
          </a:xfrm>
          <a:prstGeom prst="rect">
            <a:avLst/>
          </a:prstGeom>
        </p:spPr>
      </p:pic>
      <p:pic>
        <p:nvPicPr>
          <p:cNvPr id="14" name="Рисунок 6" descr="C:\Users\Konstantin\Desktop\Статья по новому методу\Общая схема метода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7564" y="1158231"/>
            <a:ext cx="2274887" cy="406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D882397-0A77-476D-8F5C-0284C1A17F62}"/>
              </a:ext>
            </a:extLst>
          </p:cNvPr>
          <p:cNvSpPr/>
          <p:nvPr/>
        </p:nvSpPr>
        <p:spPr>
          <a:xfrm>
            <a:off x="1067279" y="6429331"/>
            <a:ext cx="4872128" cy="2308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ru-RU" sz="900" dirty="0">
                <a:latin typeface="CMR12"/>
              </a:rPr>
              <a:t>Рис. 1. Схема управления техническим состоянием оборудования</a:t>
            </a: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4B580B99-BA59-4CA2-A3B3-162B8291C455}"/>
              </a:ext>
            </a:extLst>
          </p:cNvPr>
          <p:cNvCxnSpPr>
            <a:cxnSpLocks/>
          </p:cNvCxnSpPr>
          <p:nvPr/>
        </p:nvCxnSpPr>
        <p:spPr>
          <a:xfrm flipV="1">
            <a:off x="5192972" y="1409353"/>
            <a:ext cx="3424592" cy="43471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7BD82B45-CDD5-45E3-96F6-113F26A0745A}"/>
              </a:ext>
            </a:extLst>
          </p:cNvPr>
          <p:cNvCxnSpPr>
            <a:cxnSpLocks/>
            <a:endCxn id="14" idx="2"/>
          </p:cNvCxnSpPr>
          <p:nvPr/>
        </p:nvCxnSpPr>
        <p:spPr>
          <a:xfrm flipV="1">
            <a:off x="5237921" y="5222231"/>
            <a:ext cx="4517087" cy="8148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D40909DE-03D9-471C-AEA9-F78115F36099}"/>
              </a:ext>
            </a:extLst>
          </p:cNvPr>
          <p:cNvSpPr/>
          <p:nvPr/>
        </p:nvSpPr>
        <p:spPr>
          <a:xfrm>
            <a:off x="7826234" y="4984253"/>
            <a:ext cx="4164979" cy="2308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ru-RU" sz="900" dirty="0">
                <a:latin typeface="CMR12"/>
              </a:rPr>
              <a:t>Рис. 2. Схема построения прогноза остаточного ресурса оборудования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875D92BA-0960-4AE9-BBEF-DBA447178D6F}"/>
              </a:ext>
            </a:extLst>
          </p:cNvPr>
          <p:cNvSpPr/>
          <p:nvPr/>
        </p:nvSpPr>
        <p:spPr>
          <a:xfrm>
            <a:off x="223963" y="1020838"/>
            <a:ext cx="2353522" cy="621635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rgbClr val="10069F"/>
                </a:solidFill>
                <a:latin typeface="Montserrat" pitchFamily="2" charset="-52"/>
              </a:rPr>
              <a:t>Краткосрочный: (будет ли отказ в следующем пуске)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E0E167CA-BA48-43FB-AE1A-33FF4C3C5039}"/>
              </a:ext>
            </a:extLst>
          </p:cNvPr>
          <p:cNvSpPr/>
          <p:nvPr/>
        </p:nvSpPr>
        <p:spPr>
          <a:xfrm>
            <a:off x="2645851" y="1020838"/>
            <a:ext cx="2453492" cy="621635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rgbClr val="10069F"/>
                </a:solidFill>
                <a:latin typeface="Montserrat" pitchFamily="2" charset="-52"/>
              </a:rPr>
              <a:t>Среднесрочный: (будет ли отказ до следующего ТО)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ED62ABFD-3FEF-4DB6-A451-9B4B351AFBCB}"/>
              </a:ext>
            </a:extLst>
          </p:cNvPr>
          <p:cNvSpPr/>
          <p:nvPr/>
        </p:nvSpPr>
        <p:spPr>
          <a:xfrm>
            <a:off x="5230114" y="1015329"/>
            <a:ext cx="1889410" cy="622891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10069F"/>
                </a:solidFill>
                <a:latin typeface="Montserrat" pitchFamily="2" charset="-52"/>
              </a:rPr>
              <a:t>Долгосрочный: оценка остаточного ресурса</a:t>
            </a:r>
            <a:endParaRPr lang="ru-RU" sz="1200" dirty="0">
              <a:solidFill>
                <a:srgbClr val="10069F"/>
              </a:solidFill>
              <a:latin typeface="Montserrat" pitchFamily="2" charset="-52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C7A512C0-4CC3-42D1-AA4F-1E17D63B9390}"/>
              </a:ext>
            </a:extLst>
          </p:cNvPr>
          <p:cNvSpPr/>
          <p:nvPr/>
        </p:nvSpPr>
        <p:spPr>
          <a:xfrm>
            <a:off x="223962" y="1703541"/>
            <a:ext cx="4875380" cy="537138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rgbClr val="10069F"/>
                </a:solidFill>
                <a:latin typeface="Montserrat" pitchFamily="2" charset="-52"/>
              </a:rPr>
              <a:t>Задача бинарной классификации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8CC28B83-88EB-4F15-93E5-3415D63D8E6E}"/>
              </a:ext>
            </a:extLst>
          </p:cNvPr>
          <p:cNvSpPr/>
          <p:nvPr/>
        </p:nvSpPr>
        <p:spPr>
          <a:xfrm>
            <a:off x="5230115" y="1717742"/>
            <a:ext cx="1889410" cy="522937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10069F"/>
                </a:solidFill>
                <a:latin typeface="Montserrat" pitchFamily="2" charset="-52"/>
              </a:rPr>
              <a:t>Задача регрессии</a:t>
            </a:r>
            <a:endParaRPr lang="ru-RU" sz="1200" dirty="0">
              <a:solidFill>
                <a:srgbClr val="10069F"/>
              </a:solidFill>
              <a:latin typeface="Montserrat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8992546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/>
          <p:nvPr/>
        </p:nvPicPr>
        <p:blipFill>
          <a:blip r:embed="rId2"/>
          <a:stretch>
            <a:fillRect/>
          </a:stretch>
        </p:blipFill>
        <p:spPr>
          <a:xfrm>
            <a:off x="208593" y="1037328"/>
            <a:ext cx="4949686" cy="353105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C86DCD7-F620-30ED-DE80-F73FE6BF8477}"/>
              </a:ext>
            </a:extLst>
          </p:cNvPr>
          <p:cNvSpPr txBox="1"/>
          <p:nvPr/>
        </p:nvSpPr>
        <p:spPr>
          <a:xfrm>
            <a:off x="3673799" y="246506"/>
            <a:ext cx="83861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dirty="0">
                <a:solidFill>
                  <a:srgbClr val="10069F"/>
                </a:solidFill>
                <a:latin typeface="Montserrat Medium" pitchFamily="2" charset="-52"/>
              </a:rPr>
              <a:t>Метод прогнозирования остаточного </a:t>
            </a:r>
          </a:p>
          <a:p>
            <a:pPr algn="r"/>
            <a:r>
              <a:rPr lang="ru-RU" sz="2800" dirty="0">
                <a:solidFill>
                  <a:srgbClr val="10069F"/>
                </a:solidFill>
                <a:latin typeface="Montserrat Medium" pitchFamily="2" charset="-52"/>
              </a:rPr>
              <a:t>ресурса оборудования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938042E-BC35-12C0-3379-8FFD64CBEA0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962" y="209217"/>
            <a:ext cx="2028969" cy="48845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2970" y="1296061"/>
            <a:ext cx="6201510" cy="238311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956" y="4325965"/>
            <a:ext cx="4660960" cy="2532035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6867939" y="3955985"/>
            <a:ext cx="4660961" cy="270843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000" dirty="0">
                <a:latin typeface="CMR12"/>
              </a:rPr>
              <a:t>[Q1] </a:t>
            </a:r>
            <a:r>
              <a:rPr lang="ru-RU" sz="1000" dirty="0">
                <a:latin typeface="CMR12"/>
              </a:rPr>
              <a:t>Щербаков, М.В. </a:t>
            </a:r>
            <a:r>
              <a:rPr lang="en-US" sz="1000" dirty="0">
                <a:latin typeface="CMR12"/>
              </a:rPr>
              <a:t>A Hybrid Deep Learning Framework for Intelligent </a:t>
            </a:r>
            <a:r>
              <a:rPr lang="en-US" sz="1000" dirty="0" err="1">
                <a:latin typeface="CMR12"/>
              </a:rPr>
              <a:t>Predic-tive</a:t>
            </a:r>
            <a:r>
              <a:rPr lang="en-US" sz="1000" dirty="0">
                <a:latin typeface="CMR12"/>
              </a:rPr>
              <a:t> Maintenance of Cyber-physical Systems / </a:t>
            </a:r>
            <a:r>
              <a:rPr lang="ru-RU" sz="1000" dirty="0">
                <a:latin typeface="CMR12"/>
              </a:rPr>
              <a:t>М.В. Щербаков, </a:t>
            </a:r>
            <a:r>
              <a:rPr lang="en-US" sz="1000" dirty="0">
                <a:latin typeface="CMR12"/>
              </a:rPr>
              <a:t>Van </a:t>
            </a:r>
            <a:r>
              <a:rPr lang="en-US" sz="1000" dirty="0" err="1">
                <a:latin typeface="CMR12"/>
              </a:rPr>
              <a:t>Cuong</a:t>
            </a:r>
            <a:r>
              <a:rPr lang="en-US" sz="1000" dirty="0">
                <a:latin typeface="CMR12"/>
              </a:rPr>
              <a:t> Sai // ACM Transactions on Cyber-Physical Systems. - 2022. - Vol. 6, Issue 2 (April). – Article 17. – 22 p. – DOI: </a:t>
            </a:r>
            <a:r>
              <a:rPr lang="en-US" sz="1000" dirty="0">
                <a:latin typeface="CMR12"/>
                <a:hlinkClick r:id="rId6"/>
              </a:rPr>
              <a:t>https://doi.org/10.1145/3486252</a:t>
            </a:r>
            <a:r>
              <a:rPr lang="en-US" sz="1000" dirty="0">
                <a:latin typeface="CMR12"/>
              </a:rPr>
              <a:t>.</a:t>
            </a:r>
            <a:endParaRPr lang="ru-RU" sz="1000" dirty="0">
              <a:latin typeface="CMR12"/>
            </a:endParaRPr>
          </a:p>
          <a:p>
            <a:endParaRPr lang="ru-RU" sz="1000" dirty="0">
              <a:latin typeface="CMR12"/>
            </a:endParaRPr>
          </a:p>
          <a:p>
            <a:r>
              <a:rPr lang="en-US" sz="1000" dirty="0">
                <a:latin typeface="CMR12"/>
              </a:rPr>
              <a:t>[Q3] </a:t>
            </a:r>
            <a:r>
              <a:rPr lang="ru-RU" sz="1000" dirty="0">
                <a:latin typeface="CMR12"/>
              </a:rPr>
              <a:t>Давиденко, А. </a:t>
            </a:r>
            <a:r>
              <a:rPr lang="en-US" sz="1000" dirty="0">
                <a:latin typeface="CMR12"/>
              </a:rPr>
              <a:t>Forecast Evaluation Techniques for I4.0 Systems / </a:t>
            </a:r>
            <a:r>
              <a:rPr lang="ru-RU" sz="1000" dirty="0">
                <a:latin typeface="CMR12"/>
              </a:rPr>
              <a:t>А. Давиденко, Ван </a:t>
            </a:r>
            <a:r>
              <a:rPr lang="ru-RU" sz="1000" dirty="0" err="1">
                <a:latin typeface="CMR12"/>
              </a:rPr>
              <a:t>Квонг</a:t>
            </a:r>
            <a:r>
              <a:rPr lang="ru-RU" sz="1000" dirty="0">
                <a:latin typeface="CMR12"/>
              </a:rPr>
              <a:t> </a:t>
            </a:r>
            <a:r>
              <a:rPr lang="ru-RU" sz="1000" dirty="0" err="1">
                <a:latin typeface="CMR12"/>
              </a:rPr>
              <a:t>Сай</a:t>
            </a:r>
            <a:r>
              <a:rPr lang="ru-RU" sz="1000" dirty="0">
                <a:latin typeface="CMR12"/>
              </a:rPr>
              <a:t>, М.В. Щербаков // </a:t>
            </a:r>
            <a:r>
              <a:rPr lang="en-US" sz="1000" dirty="0">
                <a:latin typeface="CMR12"/>
              </a:rPr>
              <a:t>Cyber-Physical Systems: Modelling and Intelligent Control / ed. by A. G. </a:t>
            </a:r>
            <a:r>
              <a:rPr lang="en-US" sz="1000" dirty="0" err="1">
                <a:latin typeface="CMR12"/>
              </a:rPr>
              <a:t>Kravets</a:t>
            </a:r>
            <a:r>
              <a:rPr lang="en-US" sz="1000" dirty="0">
                <a:latin typeface="CMR12"/>
              </a:rPr>
              <a:t>, A. A. </a:t>
            </a:r>
            <a:r>
              <a:rPr lang="en-US" sz="1000" dirty="0" err="1">
                <a:latin typeface="CMR12"/>
              </a:rPr>
              <a:t>Bolshakov</a:t>
            </a:r>
            <a:r>
              <a:rPr lang="en-US" sz="1000" dirty="0">
                <a:latin typeface="CMR12"/>
              </a:rPr>
              <a:t>, M. Shcherbakov. – Cham (Switzerland) : Springer Nature Switzerland AG, 2021. – P. 79-102. – DOI: https://doi.org/10.1007/978-3-030-66077-2_7. – URL: https://link.springer.com/book/10.1007/978-3-030-66077-2. – (Book. ser. Studies in Systems, Decision and Control (SSDC) ; vol. 338).</a:t>
            </a:r>
          </a:p>
          <a:p>
            <a:endParaRPr lang="en-US" sz="1000" dirty="0">
              <a:latin typeface="CMR12"/>
            </a:endParaRPr>
          </a:p>
          <a:p>
            <a:r>
              <a:rPr lang="en-US" sz="1000" dirty="0">
                <a:latin typeface="CMR12"/>
              </a:rPr>
              <a:t>[K1] </a:t>
            </a:r>
            <a:r>
              <a:rPr lang="ru-RU" sz="1000" dirty="0" err="1">
                <a:latin typeface="CMR12"/>
              </a:rPr>
              <a:t>Сай</a:t>
            </a:r>
            <a:r>
              <a:rPr lang="ru-RU" sz="1000" dirty="0">
                <a:latin typeface="CMR12"/>
              </a:rPr>
              <a:t>, Ван </a:t>
            </a:r>
            <a:r>
              <a:rPr lang="ru-RU" sz="1000" dirty="0" err="1">
                <a:latin typeface="CMR12"/>
              </a:rPr>
              <a:t>Квонг</a:t>
            </a:r>
            <a:r>
              <a:rPr lang="ru-RU" sz="1000" dirty="0">
                <a:latin typeface="CMR12"/>
              </a:rPr>
              <a:t> Архитектура системы предсказательного технического обслуживания сложных многообъектных систем в концепции Индустрии 4.0 / Ван </a:t>
            </a:r>
            <a:r>
              <a:rPr lang="ru-RU" sz="1000" dirty="0" err="1">
                <a:latin typeface="CMR12"/>
              </a:rPr>
              <a:t>Квонг</a:t>
            </a:r>
            <a:r>
              <a:rPr lang="ru-RU" sz="1000" dirty="0">
                <a:latin typeface="CMR12"/>
              </a:rPr>
              <a:t> </a:t>
            </a:r>
            <a:r>
              <a:rPr lang="ru-RU" sz="1000" dirty="0" err="1">
                <a:latin typeface="CMR12"/>
              </a:rPr>
              <a:t>Сай</a:t>
            </a:r>
            <a:r>
              <a:rPr lang="ru-RU" sz="1000" dirty="0">
                <a:latin typeface="CMR12"/>
              </a:rPr>
              <a:t>, М.В. Щербаков // Программные продукты и </a:t>
            </a:r>
            <a:r>
              <a:rPr lang="ru-RU" sz="1000" dirty="0" err="1">
                <a:latin typeface="CMR12"/>
              </a:rPr>
              <a:t>систе</a:t>
            </a:r>
            <a:r>
              <a:rPr lang="ru-RU" sz="1000" dirty="0">
                <a:latin typeface="CMR12"/>
              </a:rPr>
              <a:t>-мы. - 2020. - Т. 33, № 2. - </a:t>
            </a:r>
            <a:r>
              <a:rPr lang="en-US" sz="1000" dirty="0">
                <a:latin typeface="CMR12"/>
              </a:rPr>
              <a:t>C. 186-194.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4901" y="319006"/>
            <a:ext cx="2142355" cy="422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131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1C86DCD7-F620-30ED-DE80-F73FE6BF8477}"/>
              </a:ext>
            </a:extLst>
          </p:cNvPr>
          <p:cNvSpPr txBox="1"/>
          <p:nvPr/>
        </p:nvSpPr>
        <p:spPr>
          <a:xfrm>
            <a:off x="4879225" y="246506"/>
            <a:ext cx="71807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dirty="0">
                <a:solidFill>
                  <a:srgbClr val="10069F"/>
                </a:solidFill>
                <a:latin typeface="Montserrat Medium" pitchFamily="2" charset="-52"/>
              </a:rPr>
              <a:t>Результаты прогнозирования времени отказов на основе глубоких нейронных сетей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938042E-BC35-12C0-3379-8FFD64CBEA0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962" y="209217"/>
            <a:ext cx="2028969" cy="488456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4901" y="319006"/>
            <a:ext cx="2142355" cy="422089"/>
          </a:xfrm>
          <a:prstGeom prst="rect">
            <a:avLst/>
          </a:prstGeom>
        </p:spPr>
      </p:pic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DFDE67D0-FFB7-4812-8613-0754FC664454}"/>
              </a:ext>
            </a:extLst>
          </p:cNvPr>
          <p:cNvGraphicFramePr>
            <a:graphicFrameLocks noGrp="1"/>
          </p:cNvGraphicFramePr>
          <p:nvPr/>
        </p:nvGraphicFramePr>
        <p:xfrm>
          <a:off x="415600" y="1800525"/>
          <a:ext cx="10917380" cy="2194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83476">
                  <a:extLst>
                    <a:ext uri="{9D8B030D-6E8A-4147-A177-3AD203B41FA5}">
                      <a16:colId xmlns:a16="http://schemas.microsoft.com/office/drawing/2014/main" val="1035827166"/>
                    </a:ext>
                  </a:extLst>
                </a:gridCol>
                <a:gridCol w="2183476">
                  <a:extLst>
                    <a:ext uri="{9D8B030D-6E8A-4147-A177-3AD203B41FA5}">
                      <a16:colId xmlns:a16="http://schemas.microsoft.com/office/drawing/2014/main" val="1807141548"/>
                    </a:ext>
                  </a:extLst>
                </a:gridCol>
                <a:gridCol w="2183476">
                  <a:extLst>
                    <a:ext uri="{9D8B030D-6E8A-4147-A177-3AD203B41FA5}">
                      <a16:colId xmlns:a16="http://schemas.microsoft.com/office/drawing/2014/main" val="1989546417"/>
                    </a:ext>
                  </a:extLst>
                </a:gridCol>
                <a:gridCol w="1560576">
                  <a:extLst>
                    <a:ext uri="{9D8B030D-6E8A-4147-A177-3AD203B41FA5}">
                      <a16:colId xmlns:a16="http://schemas.microsoft.com/office/drawing/2014/main" val="586057175"/>
                    </a:ext>
                  </a:extLst>
                </a:gridCol>
                <a:gridCol w="2806376">
                  <a:extLst>
                    <a:ext uri="{9D8B030D-6E8A-4147-A177-3AD203B41FA5}">
                      <a16:colId xmlns:a16="http://schemas.microsoft.com/office/drawing/2014/main" val="731784586"/>
                    </a:ext>
                  </a:extLst>
                </a:gridCol>
              </a:tblGrid>
              <a:tr h="1097280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/>
                        <a:t>Задача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1" dirty="0"/>
                        <a:t>Подход</a:t>
                      </a:r>
                    </a:p>
                    <a:p>
                      <a:pPr algn="ctr"/>
                      <a:endParaRPr lang="ru-RU" sz="1600" b="1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/>
                        <a:t>Горизонт</a:t>
                      </a:r>
                      <a:r>
                        <a:rPr lang="ru-RU" sz="1600" b="1" baseline="0" dirty="0"/>
                        <a:t> прогнозирования (время первого прогноза), мин</a:t>
                      </a:r>
                      <a:endParaRPr lang="ru-RU" sz="1600" b="1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/>
                        <a:t>Ошибка, </a:t>
                      </a:r>
                      <a:r>
                        <a:rPr lang="en-US" sz="1600" b="1" dirty="0" err="1"/>
                        <a:t>mRMSE</a:t>
                      </a:r>
                      <a:r>
                        <a:rPr lang="en-US" sz="1600" b="1" dirty="0"/>
                        <a:t>,</a:t>
                      </a:r>
                      <a:r>
                        <a:rPr lang="en-US" sz="1600" b="1" baseline="0" dirty="0"/>
                        <a:t> </a:t>
                      </a:r>
                      <a:r>
                        <a:rPr lang="ru-RU" sz="1600" b="1" baseline="0" dirty="0"/>
                        <a:t>мин</a:t>
                      </a:r>
                      <a:endParaRPr lang="ru-RU" sz="1600" b="1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/>
                        <a:t>Требуемые данные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2831362063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Прогнозирование времени наступления отказа маслосистемы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Сверточная</a:t>
                      </a:r>
                      <a:r>
                        <a:rPr lang="ru-RU" sz="1600" b="0" i="0" u="none" strike="noStrike" cap="non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нейронная сеть (7 слоев, 2 параметра глубины наблюдений)</a:t>
                      </a:r>
                      <a:endParaRPr lang="ru-RU" sz="1600" baseline="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endParaRPr lang="ru-RU" sz="1600" baseline="0" dirty="0"/>
                    </a:p>
                    <a:p>
                      <a:pPr algn="ctr"/>
                      <a:r>
                        <a:rPr lang="ru-RU" sz="1600" baseline="0" dirty="0"/>
                        <a:t>240 - 300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endParaRPr lang="en-US" sz="1600" baseline="0" dirty="0"/>
                    </a:p>
                    <a:p>
                      <a:pPr algn="ctr"/>
                      <a:r>
                        <a:rPr lang="en-US" sz="1600" baseline="0" dirty="0"/>
                        <a:t>4</a:t>
                      </a:r>
                      <a:r>
                        <a:rPr lang="ru-RU" sz="1600" baseline="0" dirty="0"/>
                        <a:t>5</a:t>
                      </a:r>
                      <a:r>
                        <a:rPr lang="en-US" sz="1600" baseline="0" dirty="0"/>
                        <a:t> - 56</a:t>
                      </a:r>
                      <a:endParaRPr lang="ru-RU" sz="16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Исторические данные о </a:t>
                      </a:r>
                    </a:p>
                    <a:p>
                      <a:pPr algn="ctr"/>
                      <a:r>
                        <a:rPr lang="ru-RU" sz="1600" dirty="0"/>
                        <a:t>9</a:t>
                      </a:r>
                      <a:r>
                        <a:rPr lang="ru-RU" sz="1600" baseline="0" dirty="0"/>
                        <a:t> </a:t>
                      </a:r>
                      <a:r>
                        <a:rPr lang="ru-RU" sz="1600" dirty="0"/>
                        <a:t>параметрах маслосистемы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175521114"/>
                  </a:ext>
                </a:extLst>
              </a:tr>
            </a:tbl>
          </a:graphicData>
        </a:graphic>
      </p:graphicFrame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7762DDB-A44E-4D3D-8FC4-DBC4817643F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00" y="4168780"/>
            <a:ext cx="3128896" cy="1892554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AA6FC43C-5CBD-419B-B918-1FC374F436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4799" y="4168782"/>
            <a:ext cx="3428870" cy="2119084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AF75FE0-1813-479F-A8D9-501A5C72BCC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972" y="4168780"/>
            <a:ext cx="3231732" cy="1872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0482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A938042E-BC35-12C0-3379-8FFD64CBEA0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962" y="209217"/>
            <a:ext cx="2028969" cy="48845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1191" y="1200613"/>
            <a:ext cx="4293003" cy="241289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077" y="2979594"/>
            <a:ext cx="5710840" cy="1421556"/>
          </a:xfrm>
          <a:prstGeom prst="rect">
            <a:avLst/>
          </a:prstGeom>
        </p:spPr>
      </p:pic>
      <p:pic>
        <p:nvPicPr>
          <p:cNvPr id="11" name="Picture 3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77" y="953779"/>
            <a:ext cx="5710840" cy="19954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C86DCD7-F620-30ED-DE80-F73FE6BF8477}"/>
              </a:ext>
            </a:extLst>
          </p:cNvPr>
          <p:cNvSpPr txBox="1"/>
          <p:nvPr/>
        </p:nvSpPr>
        <p:spPr>
          <a:xfrm>
            <a:off x="5204297" y="246506"/>
            <a:ext cx="68556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dirty="0">
                <a:solidFill>
                  <a:srgbClr val="10069F"/>
                </a:solidFill>
                <a:latin typeface="Montserrat Medium" pitchFamily="2" charset="-52"/>
              </a:rPr>
              <a:t>Метод определения начала процесса деградации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4901" y="319006"/>
            <a:ext cx="2142355" cy="42208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98215" y="3613506"/>
            <a:ext cx="4295979" cy="2570586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3962" y="4460324"/>
            <a:ext cx="5924584" cy="2254366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7008828" y="6218480"/>
            <a:ext cx="4253465" cy="55399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000" dirty="0">
                <a:latin typeface="CMR12"/>
              </a:rPr>
              <a:t>[Q1] </a:t>
            </a:r>
            <a:r>
              <a:rPr lang="en-US" sz="1000" dirty="0" err="1">
                <a:latin typeface="CMR12"/>
              </a:rPr>
              <a:t>Zadiran</a:t>
            </a:r>
            <a:r>
              <a:rPr lang="en-US" sz="1000" dirty="0">
                <a:latin typeface="CMR12"/>
              </a:rPr>
              <a:t>, K.; Shcherbakov, M. New Method of Degradation Process Identification for Reliability-Centered Maintenance of Energy Equipment. Energies 2023, 16, 575. https://doi.org/10.3390/en16020575</a:t>
            </a:r>
          </a:p>
        </p:txBody>
      </p:sp>
    </p:spTree>
    <p:extLst>
      <p:ext uri="{BB962C8B-B14F-4D97-AF65-F5344CB8AC3E}">
        <p14:creationId xmlns:p14="http://schemas.microsoft.com/office/powerpoint/2010/main" val="32595925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A938042E-BC35-12C0-3379-8FFD64CBEA0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962" y="209217"/>
            <a:ext cx="2028969" cy="48845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C86DCD7-F620-30ED-DE80-F73FE6BF8477}"/>
              </a:ext>
            </a:extLst>
          </p:cNvPr>
          <p:cNvSpPr txBox="1"/>
          <p:nvPr/>
        </p:nvSpPr>
        <p:spPr>
          <a:xfrm>
            <a:off x="5204297" y="246506"/>
            <a:ext cx="68556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dirty="0">
                <a:solidFill>
                  <a:srgbClr val="10069F"/>
                </a:solidFill>
                <a:latin typeface="Montserrat Medium" pitchFamily="2" charset="-52"/>
              </a:rPr>
              <a:t>Реализация методов в фреймворке </a:t>
            </a:r>
            <a:r>
              <a:rPr lang="en-US" sz="2800" dirty="0">
                <a:solidFill>
                  <a:srgbClr val="10069F"/>
                </a:solidFill>
                <a:latin typeface="Montserrat Medium" pitchFamily="2" charset="-52"/>
              </a:rPr>
              <a:t>DATAWORKS </a:t>
            </a:r>
            <a:endParaRPr lang="ru-RU" sz="2800" dirty="0">
              <a:solidFill>
                <a:srgbClr val="10069F"/>
              </a:solidFill>
              <a:latin typeface="Montserrat Medium" pitchFamily="2" charset="-52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4901" y="319006"/>
            <a:ext cx="2142355" cy="422089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7008828" y="5903608"/>
            <a:ext cx="4253465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sz="1000" dirty="0">
                <a:latin typeface="CMR12"/>
              </a:rPr>
              <a:t>Фреймворк для анализа и прогнозирования временных рядов при разработке компонент </a:t>
            </a:r>
            <a:r>
              <a:rPr lang="ru-RU" sz="1000" dirty="0" err="1">
                <a:latin typeface="CMR12"/>
              </a:rPr>
              <a:t>проактивных</a:t>
            </a:r>
            <a:r>
              <a:rPr lang="ru-RU" sz="1000" dirty="0">
                <a:latin typeface="CMR12"/>
              </a:rPr>
              <a:t> систем поддержки принятия решений</a:t>
            </a:r>
            <a:r>
              <a:rPr lang="en-US" sz="1000" dirty="0">
                <a:latin typeface="CMR12"/>
              </a:rPr>
              <a:t> </a:t>
            </a:r>
            <a:r>
              <a:rPr lang="ru-RU" sz="1000" dirty="0">
                <a:latin typeface="CMR12"/>
              </a:rPr>
              <a:t>Щербаков М.В., </a:t>
            </a:r>
            <a:r>
              <a:rPr lang="ru-RU" sz="1000" dirty="0" err="1">
                <a:latin typeface="CMR12"/>
              </a:rPr>
              <a:t>Задиран</a:t>
            </a:r>
            <a:r>
              <a:rPr lang="ru-RU" sz="1000" dirty="0">
                <a:latin typeface="CMR12"/>
              </a:rPr>
              <a:t> К.С., Голубев А.В. </a:t>
            </a:r>
            <a:r>
              <a:rPr lang="en-US" sz="1000" dirty="0">
                <a:latin typeface="CMR12"/>
                <a:hlinkClick r:id="rId4"/>
              </a:rPr>
              <a:t>https://swsys.ru/index.php?page=article&amp;id=4313</a:t>
            </a:r>
            <a:r>
              <a:rPr lang="ru-RU" sz="1000" dirty="0">
                <a:latin typeface="CMR12"/>
              </a:rPr>
              <a:t> </a:t>
            </a:r>
            <a:endParaRPr lang="en-US" sz="1000" dirty="0">
              <a:latin typeface="CMR12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F554336-09C6-4008-9490-B49112136F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071" y="3028103"/>
            <a:ext cx="4226185" cy="3829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2C0A024-E7FA-45F2-BCEF-4807180589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1292399"/>
            <a:ext cx="4515179" cy="4297899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9A96529F-E72A-489E-9141-295076BF48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071" y="1116991"/>
            <a:ext cx="3002573" cy="1837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92908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959AB71-C7DC-CF17-0CDE-DE9D7EADA258}"/>
              </a:ext>
            </a:extLst>
          </p:cNvPr>
          <p:cNvSpPr txBox="1"/>
          <p:nvPr/>
        </p:nvSpPr>
        <p:spPr>
          <a:xfrm>
            <a:off x="619540" y="1530291"/>
            <a:ext cx="525717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solidFill>
                  <a:srgbClr val="10069F"/>
                </a:solidFill>
                <a:latin typeface="Montserrat ExtraBold" pitchFamily="2" charset="-52"/>
              </a:rPr>
              <a:t>Спасибо за внимание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938042E-BC35-12C0-3379-8FFD64CBEA0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962" y="209217"/>
            <a:ext cx="2028969" cy="48845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325597" y="697673"/>
            <a:ext cx="2246863" cy="2246863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92FE7E7-37CB-4BDB-AAA3-92DC3502BAB0}"/>
              </a:ext>
            </a:extLst>
          </p:cNvPr>
          <p:cNvSpPr/>
          <p:nvPr/>
        </p:nvSpPr>
        <p:spPr>
          <a:xfrm>
            <a:off x="11533188" y="6320561"/>
            <a:ext cx="576110" cy="468767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10069F"/>
                </a:solidFill>
                <a:latin typeface="Montserrat" pitchFamily="2" charset="-52"/>
              </a:rPr>
              <a:t>23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3E41795-D54E-4E76-907D-B9CFE8D413D6}"/>
              </a:ext>
            </a:extLst>
          </p:cNvPr>
          <p:cNvSpPr txBox="1"/>
          <p:nvPr/>
        </p:nvSpPr>
        <p:spPr>
          <a:xfrm>
            <a:off x="557212" y="4662598"/>
            <a:ext cx="90926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10069F"/>
                </a:solidFill>
                <a:latin typeface="Montserrat ExtraBold" pitchFamily="2" charset="-52"/>
              </a:rPr>
              <a:t>Щербаков Максим Владимирович</a:t>
            </a:r>
          </a:p>
          <a:p>
            <a:r>
              <a:rPr lang="en-US" sz="3200" dirty="0">
                <a:solidFill>
                  <a:srgbClr val="10069F"/>
                </a:solidFill>
                <a:latin typeface="Montserrat ExtraBold" pitchFamily="2" charset="-52"/>
                <a:hlinkClick r:id="rId4"/>
              </a:rPr>
              <a:t>maxim.shcherbakov@vstu.ru</a:t>
            </a:r>
            <a:endParaRPr lang="en-US" sz="3200" dirty="0">
              <a:solidFill>
                <a:srgbClr val="10069F"/>
              </a:solidFill>
              <a:latin typeface="Montserrat ExtraBold" pitchFamily="2" charset="-52"/>
            </a:endParaRPr>
          </a:p>
          <a:p>
            <a:r>
              <a:rPr lang="en-US" sz="3200" dirty="0">
                <a:solidFill>
                  <a:srgbClr val="10069F"/>
                </a:solidFill>
                <a:latin typeface="Montserrat ExtraBold" pitchFamily="2" charset="-52"/>
              </a:rPr>
              <a:t>+79033762678</a:t>
            </a:r>
            <a:endParaRPr lang="ru-RU" sz="3200" dirty="0">
              <a:solidFill>
                <a:srgbClr val="10069F"/>
              </a:solidFill>
              <a:latin typeface="Montserrat ExtraBold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64141539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2249</TotalTime>
  <Words>1071</Words>
  <Application>Microsoft Office PowerPoint</Application>
  <PresentationFormat>Широкоэкранный</PresentationFormat>
  <Paragraphs>105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Arial</vt:lpstr>
      <vt:lpstr>Calibri</vt:lpstr>
      <vt:lpstr>Calibri Light</vt:lpstr>
      <vt:lpstr>CMR12</vt:lpstr>
      <vt:lpstr>Montserrat</vt:lpstr>
      <vt:lpstr>Montserrat ExtraBold</vt:lpstr>
      <vt:lpstr>Montserrat Medium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Елизавета Аврамова</dc:creator>
  <cp:lastModifiedBy>Максим Щербаков</cp:lastModifiedBy>
  <cp:revision>352</cp:revision>
  <cp:lastPrinted>2023-07-02T00:01:10Z</cp:lastPrinted>
  <dcterms:created xsi:type="dcterms:W3CDTF">2022-10-18T21:16:29Z</dcterms:created>
  <dcterms:modified xsi:type="dcterms:W3CDTF">2024-02-12T07:36:02Z</dcterms:modified>
</cp:coreProperties>
</file>